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9" r:id="rId3"/>
    <p:sldId id="280" r:id="rId4"/>
    <p:sldId id="258" r:id="rId5"/>
    <p:sldId id="278" r:id="rId6"/>
    <p:sldId id="268" r:id="rId7"/>
    <p:sldId id="281" r:id="rId8"/>
    <p:sldId id="261" r:id="rId9"/>
    <p:sldId id="260" r:id="rId10"/>
    <p:sldId id="266" r:id="rId11"/>
    <p:sldId id="270" r:id="rId12"/>
    <p:sldId id="271" r:id="rId13"/>
    <p:sldId id="262" r:id="rId14"/>
    <p:sldId id="273" r:id="rId15"/>
    <p:sldId id="274" r:id="rId16"/>
    <p:sldId id="272" r:id="rId17"/>
    <p:sldId id="275" r:id="rId18"/>
    <p:sldId id="276" r:id="rId19"/>
    <p:sldId id="277"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autoAdjust="0"/>
    <p:restoredTop sz="94660"/>
  </p:normalViewPr>
  <p:slideViewPr>
    <p:cSldViewPr>
      <p:cViewPr varScale="1">
        <p:scale>
          <a:sx n="70" d="100"/>
          <a:sy n="70" d="100"/>
        </p:scale>
        <p:origin x="-1656"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4A93A-2360-4799-B88C-E4814BDB34A7}" type="datetimeFigureOut">
              <a:rPr lang="en-US" smtClean="0"/>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C84F7-D043-4540-BBDD-C4F5FCB5CA9C}" type="slidenum">
              <a:rPr lang="en-US" smtClean="0"/>
              <a:t>‹#›</a:t>
            </a:fld>
            <a:endParaRPr lang="en-US"/>
          </a:p>
        </p:txBody>
      </p:sp>
    </p:spTree>
    <p:extLst>
      <p:ext uri="{BB962C8B-B14F-4D97-AF65-F5344CB8AC3E}">
        <p14:creationId xmlns:p14="http://schemas.microsoft.com/office/powerpoint/2010/main" val="1578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2</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11</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12</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13</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14</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15</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16</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17</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18</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19</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20</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6</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8</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9</a:t>
            </a:fld>
            <a:endParaRPr 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43" eaLnBrk="0" hangingPunct="0">
              <a:defRPr>
                <a:solidFill>
                  <a:schemeClr val="tx1"/>
                </a:solidFill>
                <a:latin typeface="Arial" charset="0"/>
              </a:defRPr>
            </a:lvl1pPr>
            <a:lvl2pPr marL="729057" indent="-280406" defTabSz="895743" eaLnBrk="0" hangingPunct="0">
              <a:defRPr>
                <a:solidFill>
                  <a:schemeClr val="tx1"/>
                </a:solidFill>
                <a:latin typeface="Arial" charset="0"/>
              </a:defRPr>
            </a:lvl2pPr>
            <a:lvl3pPr marL="1121626" indent="-224325" defTabSz="895743" eaLnBrk="0" hangingPunct="0">
              <a:defRPr>
                <a:solidFill>
                  <a:schemeClr val="tx1"/>
                </a:solidFill>
                <a:latin typeface="Arial" charset="0"/>
              </a:defRPr>
            </a:lvl3pPr>
            <a:lvl4pPr marL="1570276" indent="-224325" defTabSz="895743" eaLnBrk="0" hangingPunct="0">
              <a:defRPr>
                <a:solidFill>
                  <a:schemeClr val="tx1"/>
                </a:solidFill>
                <a:latin typeface="Arial" charset="0"/>
              </a:defRPr>
            </a:lvl4pPr>
            <a:lvl5pPr marL="2018927" indent="-224325" defTabSz="895743" eaLnBrk="0" hangingPunct="0">
              <a:defRPr>
                <a:solidFill>
                  <a:schemeClr val="tx1"/>
                </a:solidFill>
                <a:latin typeface="Arial" charset="0"/>
              </a:defRPr>
            </a:lvl5pPr>
            <a:lvl6pPr marL="2467577" indent="-224325" defTabSz="895743" eaLnBrk="0" fontAlgn="base" hangingPunct="0">
              <a:spcBef>
                <a:spcPct val="0"/>
              </a:spcBef>
              <a:spcAft>
                <a:spcPct val="0"/>
              </a:spcAft>
              <a:defRPr>
                <a:solidFill>
                  <a:schemeClr val="tx1"/>
                </a:solidFill>
                <a:latin typeface="Arial" charset="0"/>
              </a:defRPr>
            </a:lvl6pPr>
            <a:lvl7pPr marL="2916227" indent="-224325" defTabSz="895743" eaLnBrk="0" fontAlgn="base" hangingPunct="0">
              <a:spcBef>
                <a:spcPct val="0"/>
              </a:spcBef>
              <a:spcAft>
                <a:spcPct val="0"/>
              </a:spcAft>
              <a:defRPr>
                <a:solidFill>
                  <a:schemeClr val="tx1"/>
                </a:solidFill>
                <a:latin typeface="Arial" charset="0"/>
              </a:defRPr>
            </a:lvl7pPr>
            <a:lvl8pPr marL="3364878" indent="-224325" defTabSz="895743" eaLnBrk="0" fontAlgn="base" hangingPunct="0">
              <a:spcBef>
                <a:spcPct val="0"/>
              </a:spcBef>
              <a:spcAft>
                <a:spcPct val="0"/>
              </a:spcAft>
              <a:defRPr>
                <a:solidFill>
                  <a:schemeClr val="tx1"/>
                </a:solidFill>
                <a:latin typeface="Arial" charset="0"/>
              </a:defRPr>
            </a:lvl8pPr>
            <a:lvl9pPr marL="3813528" indent="-224325" defTabSz="895743" eaLnBrk="0" fontAlgn="base" hangingPunct="0">
              <a:spcBef>
                <a:spcPct val="0"/>
              </a:spcBef>
              <a:spcAft>
                <a:spcPct val="0"/>
              </a:spcAft>
              <a:defRPr>
                <a:solidFill>
                  <a:schemeClr val="tx1"/>
                </a:solidFill>
                <a:latin typeface="Arial" charset="0"/>
              </a:defRPr>
            </a:lvl9pPr>
          </a:lstStyle>
          <a:p>
            <a:pPr eaLnBrk="1" hangingPunct="1"/>
            <a:fld id="{33714225-D79C-4A32-B9E2-0188A3C61529}" type="slidenum">
              <a:rPr lang="en-US">
                <a:solidFill>
                  <a:prstClr val="black"/>
                </a:solidFill>
              </a:rPr>
              <a:pPr eaLnBrk="1" hangingPunct="1"/>
              <a:t>10</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83BAEB-33AC-46D2-BAC2-EC44B8076768}"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187201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3BAEB-33AC-46D2-BAC2-EC44B8076768}"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7130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3BAEB-33AC-46D2-BAC2-EC44B8076768}"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138207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83BAEB-33AC-46D2-BAC2-EC44B8076768}"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24551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3BAEB-33AC-46D2-BAC2-EC44B8076768}" type="datetimeFigureOut">
              <a:rPr lang="en-US" smtClean="0"/>
              <a:t>7/31/2015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968629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83BAEB-33AC-46D2-BAC2-EC44B8076768}"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392806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83BAEB-33AC-46D2-BAC2-EC44B8076768}" type="datetimeFigureOut">
              <a:rPr lang="en-US" smtClean="0"/>
              <a:t>7/31/2015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246007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83BAEB-33AC-46D2-BAC2-EC44B8076768}" type="datetimeFigureOut">
              <a:rPr lang="en-US" smtClean="0"/>
              <a:t>7/31/2015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278935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3BAEB-33AC-46D2-BAC2-EC44B8076768}" type="datetimeFigureOut">
              <a:rPr lang="en-US" smtClean="0"/>
              <a:t>7/31/2015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500627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3BAEB-33AC-46D2-BAC2-EC44B8076768}"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110722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3BAEB-33AC-46D2-BAC2-EC44B8076768}" type="datetimeFigureOut">
              <a:rPr lang="en-US" smtClean="0"/>
              <a:t>7/31/2015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E2364-2545-4311-AA99-1387263230CC}" type="slidenum">
              <a:rPr lang="en-US" smtClean="0"/>
              <a:t>‹#›</a:t>
            </a:fld>
            <a:endParaRPr lang="en-US"/>
          </a:p>
        </p:txBody>
      </p:sp>
    </p:spTree>
    <p:extLst>
      <p:ext uri="{BB962C8B-B14F-4D97-AF65-F5344CB8AC3E}">
        <p14:creationId xmlns:p14="http://schemas.microsoft.com/office/powerpoint/2010/main" val="336736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3BAEB-33AC-46D2-BAC2-EC44B8076768}" type="datetimeFigureOut">
              <a:rPr lang="en-US" smtClean="0"/>
              <a:t>7/31/2015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E2364-2545-4311-AA99-1387263230CC}" type="slidenum">
              <a:rPr lang="en-US" smtClean="0"/>
              <a:t>‹#›</a:t>
            </a:fld>
            <a:endParaRPr lang="en-US"/>
          </a:p>
        </p:txBody>
      </p:sp>
    </p:spTree>
    <p:extLst>
      <p:ext uri="{BB962C8B-B14F-4D97-AF65-F5344CB8AC3E}">
        <p14:creationId xmlns:p14="http://schemas.microsoft.com/office/powerpoint/2010/main" val="238931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ffs.dhs.ga.gov/ffs/index.php"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6"/>
          <p:cNvSpPr txBox="1">
            <a:spLocks noChangeArrowheads="1"/>
          </p:cNvSpPr>
          <p:nvPr/>
        </p:nvSpPr>
        <p:spPr bwMode="auto">
          <a:xfrm>
            <a:off x="1347788" y="3124200"/>
            <a:ext cx="71104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000" b="1" dirty="0" smtClean="0">
                <a:solidFill>
                  <a:srgbClr val="000000"/>
                </a:solidFill>
              </a:rPr>
              <a:t>          </a:t>
            </a:r>
            <a:r>
              <a:rPr lang="en-US" sz="3600" b="1" dirty="0" smtClean="0">
                <a:solidFill>
                  <a:srgbClr val="000000"/>
                </a:solidFill>
                <a:latin typeface="Book Antiqua" pitchFamily="18" charset="0"/>
              </a:rPr>
              <a:t>Georgia Division of Family and Children Services</a:t>
            </a:r>
          </a:p>
        </p:txBody>
      </p:sp>
      <p:pic>
        <p:nvPicPr>
          <p:cNvPr id="5" name="Picture 19" descr="C:\Users\ASFIEL~1\AppData\Local\Temp\XPgrpwise\464048_10201028000972296_1001424990_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514600"/>
            <a:ext cx="20208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29988" y="5410200"/>
            <a:ext cx="1287532" cy="369332"/>
          </a:xfrm>
          <a:prstGeom prst="rect">
            <a:avLst/>
          </a:prstGeom>
        </p:spPr>
        <p:txBody>
          <a:bodyPr wrap="none">
            <a:spAutoFit/>
          </a:bodyPr>
          <a:lstStyle/>
          <a:p>
            <a:pPr fontAlgn="base">
              <a:spcBef>
                <a:spcPct val="0"/>
              </a:spcBef>
              <a:spcAft>
                <a:spcPct val="25000"/>
              </a:spcAft>
            </a:pPr>
            <a:r>
              <a:rPr lang="en-US" b="1" dirty="0" smtClean="0">
                <a:solidFill>
                  <a:srgbClr val="000000"/>
                </a:solidFill>
                <a:latin typeface="Book Antiqua" pitchFamily="18" charset="0"/>
              </a:rPr>
              <a:t>    Director</a:t>
            </a:r>
          </a:p>
        </p:txBody>
      </p:sp>
      <p:sp>
        <p:nvSpPr>
          <p:cNvPr id="9" name="Rectangle 8"/>
          <p:cNvSpPr/>
          <p:nvPr/>
        </p:nvSpPr>
        <p:spPr>
          <a:xfrm>
            <a:off x="187559" y="5779532"/>
            <a:ext cx="1479892" cy="313932"/>
          </a:xfrm>
          <a:prstGeom prst="rect">
            <a:avLst/>
          </a:prstGeom>
        </p:spPr>
        <p:txBody>
          <a:bodyPr wrap="none">
            <a:spAutoFit/>
          </a:bodyPr>
          <a:lstStyle/>
          <a:p>
            <a:pPr fontAlgn="base">
              <a:lnSpc>
                <a:spcPct val="80000"/>
              </a:lnSpc>
              <a:spcBef>
                <a:spcPct val="20000"/>
              </a:spcBef>
              <a:spcAft>
                <a:spcPct val="0"/>
              </a:spcAft>
            </a:pPr>
            <a:r>
              <a:rPr lang="en-US" dirty="0" smtClean="0">
                <a:solidFill>
                  <a:srgbClr val="000000"/>
                </a:solidFill>
                <a:latin typeface="Book Antiqua" pitchFamily="18" charset="0"/>
              </a:rPr>
              <a:t>Bobby Cagle</a:t>
            </a:r>
          </a:p>
        </p:txBody>
      </p:sp>
      <p:sp>
        <p:nvSpPr>
          <p:cNvPr id="10" name="Rectangle 47"/>
          <p:cNvSpPr>
            <a:spLocks noChangeArrowheads="1"/>
          </p:cNvSpPr>
          <p:nvPr/>
        </p:nvSpPr>
        <p:spPr bwMode="auto">
          <a:xfrm>
            <a:off x="0" y="6248400"/>
            <a:ext cx="91440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smtClean="0">
              <a:solidFill>
                <a:srgbClr val="000000"/>
              </a:solidFill>
              <a:latin typeface="Arial" charset="0"/>
            </a:endParaRPr>
          </a:p>
        </p:txBody>
      </p:sp>
    </p:spTree>
    <p:extLst>
      <p:ext uri="{BB962C8B-B14F-4D97-AF65-F5344CB8AC3E}">
        <p14:creationId xmlns:p14="http://schemas.microsoft.com/office/powerpoint/2010/main" val="2948362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51668" y="1722242"/>
            <a:ext cx="8011332"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Each </a:t>
            </a:r>
            <a:r>
              <a:rPr lang="en-US" sz="1600" dirty="0"/>
              <a:t>DFCS Local County Advisory Board shall meet no less than once each quarter.  The frequency will be determined by each local county Board.</a:t>
            </a:r>
          </a:p>
          <a:p>
            <a:pPr marL="285750" lvl="0" indent="-285750">
              <a:buFont typeface="Arial" panose="020B0604020202020204" pitchFamily="34" charset="0"/>
              <a:buChar char="•"/>
            </a:pPr>
            <a:r>
              <a:rPr lang="en-US" sz="1600" dirty="0"/>
              <a:t>Members of the county board shall </a:t>
            </a:r>
            <a:r>
              <a:rPr lang="en-US" sz="1600" dirty="0" smtClean="0"/>
              <a:t> be </a:t>
            </a:r>
            <a:r>
              <a:rPr lang="en-US" sz="1600" dirty="0"/>
              <a:t>paid a per diem of not less than $15.00 per month and shall be reimbursed for traveling and other expenses actually incurred in the performance of their official duties.</a:t>
            </a:r>
          </a:p>
          <a:p>
            <a:pPr marL="285750" lvl="0" indent="-285750">
              <a:buFont typeface="Arial" panose="020B0604020202020204" pitchFamily="34" charset="0"/>
              <a:buChar char="•"/>
            </a:pPr>
            <a:r>
              <a:rPr lang="en-US" sz="1600" dirty="0"/>
              <a:t>The Chairperson and Vice-Chairperson are elected by the Board Members at the regular meeting each July.  In case of an officer vacancy before that date, a new officer may be elected at any regular or called meeting.</a:t>
            </a:r>
          </a:p>
          <a:p>
            <a:pPr marL="285750" lvl="0" indent="-285750">
              <a:buFont typeface="Arial" panose="020B0604020202020204" pitchFamily="34" charset="0"/>
              <a:buChar char="•"/>
            </a:pPr>
            <a:r>
              <a:rPr lang="en-US" sz="1600" dirty="0"/>
              <a:t>The County Director acts as Secretary to the Board.  </a:t>
            </a:r>
          </a:p>
          <a:p>
            <a:pPr marL="285750" lvl="0" indent="-285750">
              <a:buFont typeface="Arial" panose="020B0604020202020204" pitchFamily="34" charset="0"/>
              <a:buChar char="•"/>
            </a:pPr>
            <a:r>
              <a:rPr lang="en-US" sz="1600" dirty="0"/>
              <a:t>The Chairperson presides at Board Meetings and signs all official documents that require action of the Board.</a:t>
            </a:r>
          </a:p>
          <a:p>
            <a:pPr marL="285750" lvl="0" indent="-285750">
              <a:buFont typeface="Arial" panose="020B0604020202020204" pitchFamily="34" charset="0"/>
              <a:buChar char="•"/>
            </a:pPr>
            <a:r>
              <a:rPr lang="en-US" sz="1600" dirty="0"/>
              <a:t>All County Board Meetings are open to the public.   Any business shall be void if conducted during a closed meeting unless the Board is considering matters, which are exempt from the open meeting requirement.   Visual and sound recordings must be permitted during open meetings.  Portions of the meeting may be closed; guidelines can be found in the </a:t>
            </a:r>
            <a:r>
              <a:rPr lang="en-US" sz="1600" i="1" dirty="0"/>
              <a:t>Official Code of Georgia Annotated </a:t>
            </a:r>
            <a:r>
              <a:rPr lang="en-US" sz="1600" dirty="0"/>
              <a:t>(50-14-1).</a:t>
            </a:r>
          </a:p>
          <a:p>
            <a:pPr marL="285750" lvl="0" indent="-285750">
              <a:buFont typeface="Arial" panose="020B0604020202020204" pitchFamily="34" charset="0"/>
              <a:buChar char="•"/>
            </a:pPr>
            <a:r>
              <a:rPr lang="en-US" sz="1600" b="1" i="1" dirty="0"/>
              <a:t>Robert's Rules of Order</a:t>
            </a:r>
            <a:r>
              <a:rPr lang="en-US" sz="1600" dirty="0"/>
              <a:t>, may be referenced for additional parliamentary procedures.</a:t>
            </a:r>
          </a:p>
        </p:txBody>
      </p:sp>
      <p:sp>
        <p:nvSpPr>
          <p:cNvPr id="11" name="Text Box 66"/>
          <p:cNvSpPr txBox="1">
            <a:spLocks noChangeArrowheads="1"/>
          </p:cNvSpPr>
          <p:nvPr/>
        </p:nvSpPr>
        <p:spPr bwMode="auto">
          <a:xfrm>
            <a:off x="1168346" y="1102241"/>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Procedural rules </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 meetings</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864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02645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17886" y="1905000"/>
            <a:ext cx="8011332" cy="3970318"/>
          </a:xfrm>
          <a:prstGeom prst="rect">
            <a:avLst/>
          </a:prstGeom>
          <a:noFill/>
        </p:spPr>
        <p:txBody>
          <a:bodyPr wrap="square" rtlCol="0">
            <a:spAutoFit/>
          </a:bodyPr>
          <a:lstStyle/>
          <a:p>
            <a:pPr marL="285750" lvl="0" indent="-285750">
              <a:buFont typeface="Arial" panose="020B0604020202020204" pitchFamily="34" charset="0"/>
              <a:buChar char="•"/>
            </a:pPr>
            <a:r>
              <a:rPr lang="en-US" dirty="0"/>
              <a:t>The County Director, as Secretary to the Board, is responsible for the preparation and custody of the minutes and for writing letters as directed by the Board.  </a:t>
            </a:r>
          </a:p>
          <a:p>
            <a:pPr marL="285750" lvl="0" indent="-285750">
              <a:buFont typeface="Arial" panose="020B0604020202020204" pitchFamily="34" charset="0"/>
              <a:buChar char="•"/>
            </a:pPr>
            <a:r>
              <a:rPr lang="en-US" dirty="0"/>
              <a:t>Minutes of all Board Meetings must be recorded and are legal and public records of the Board’s decisions. An agenda and official reports are to be presented to the Board in written form.</a:t>
            </a:r>
          </a:p>
          <a:p>
            <a:pPr marL="285750" lvl="0" indent="-285750">
              <a:buFont typeface="Arial" panose="020B0604020202020204" pitchFamily="34" charset="0"/>
              <a:buChar char="•"/>
            </a:pPr>
            <a:r>
              <a:rPr lang="en-US" dirty="0"/>
              <a:t>At the following Board Meeting, the minutes of the previous meeting are to be read and approved by the Board.  Any necessary corrections to the minutes should be made by recording the changes in the minutes of the current meeting.  After the minutes of the previous meeting are approved, the Chairperson of the Board will sign the minutes to indicate approval.</a:t>
            </a:r>
          </a:p>
          <a:p>
            <a:pPr marL="285750" lvl="0" indent="-285750">
              <a:buFont typeface="Arial" panose="020B0604020202020204" pitchFamily="34" charset="0"/>
              <a:buChar char="•"/>
            </a:pPr>
            <a:r>
              <a:rPr lang="en-US" dirty="0"/>
              <a:t>A copy of the minutes will be made available in the county office for public inspection.  Copies of the approved minutes </a:t>
            </a:r>
            <a:r>
              <a:rPr lang="en-US" dirty="0" smtClean="0"/>
              <a:t>no longer need to be sent to the State Office, but please remember that if required for board expenditures, they will need to be submitted to your Regional Accounting office.</a:t>
            </a:r>
            <a:endParaRPr lang="en-US" dirty="0"/>
          </a:p>
        </p:txBody>
      </p:sp>
      <p:sp>
        <p:nvSpPr>
          <p:cNvPr id="11" name="Text Box 66"/>
          <p:cNvSpPr txBox="1">
            <a:spLocks noChangeArrowheads="1"/>
          </p:cNvSpPr>
          <p:nvPr/>
        </p:nvSpPr>
        <p:spPr bwMode="auto">
          <a:xfrm>
            <a:off x="1168346" y="1102241"/>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Procedural rules </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 minutes</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864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71969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9600" y="1752600"/>
            <a:ext cx="8229600" cy="5324535"/>
          </a:xfrm>
          <a:prstGeom prst="rect">
            <a:avLst/>
          </a:prstGeom>
          <a:noFill/>
        </p:spPr>
        <p:txBody>
          <a:bodyPr wrap="square" rtlCol="0">
            <a:spAutoFit/>
          </a:bodyPr>
          <a:lstStyle/>
          <a:p>
            <a:pPr algn="just"/>
            <a:r>
              <a:rPr lang="en-US" sz="2400" dirty="0"/>
              <a:t>Each Local County Advisory Board </a:t>
            </a:r>
            <a:r>
              <a:rPr lang="en-US" sz="2400" dirty="0" smtClean="0"/>
              <a:t>is required to submit </a:t>
            </a:r>
            <a:r>
              <a:rPr lang="en-US" sz="2400" dirty="0"/>
              <a:t>an annual report </a:t>
            </a:r>
            <a:r>
              <a:rPr lang="en-US" sz="2400" dirty="0" smtClean="0"/>
              <a:t>no </a:t>
            </a:r>
            <a:r>
              <a:rPr lang="en-US" sz="2400" dirty="0"/>
              <a:t>later than December </a:t>
            </a:r>
            <a:r>
              <a:rPr lang="en-US" sz="2400" dirty="0" smtClean="0"/>
              <a:t>15</a:t>
            </a:r>
            <a:r>
              <a:rPr lang="en-US" sz="2400" baseline="30000" dirty="0" smtClean="0"/>
              <a:t>th</a:t>
            </a:r>
            <a:r>
              <a:rPr lang="en-US" sz="2400" dirty="0" smtClean="0"/>
              <a:t>.  </a:t>
            </a:r>
            <a:r>
              <a:rPr lang="en-US" sz="2400" dirty="0"/>
              <a:t>This report shall be submitted to the </a:t>
            </a:r>
            <a:r>
              <a:rPr lang="en-US" sz="2400" dirty="0" smtClean="0"/>
              <a:t>Director </a:t>
            </a:r>
            <a:r>
              <a:rPr lang="en-US" sz="2400" dirty="0"/>
              <a:t>of the Division of Family and Children Services  regarding the effectiveness of the local county department's provision of services, the needs of the community, and its recommendations for improved operations of the county department</a:t>
            </a:r>
            <a:r>
              <a:rPr lang="en-US" sz="2400" dirty="0" smtClean="0"/>
              <a:t>.  These  annual reports can be sent to:</a:t>
            </a:r>
          </a:p>
          <a:p>
            <a:endParaRPr lang="en-US" sz="2400" dirty="0"/>
          </a:p>
          <a:p>
            <a:r>
              <a:rPr lang="en-US" sz="2400" dirty="0"/>
              <a:t>Bobby Cagle, Director </a:t>
            </a:r>
          </a:p>
          <a:p>
            <a:r>
              <a:rPr lang="en-US" sz="2400" dirty="0"/>
              <a:t>Georgia Division of Family and Children Services</a:t>
            </a:r>
            <a:br>
              <a:rPr lang="en-US" sz="2400" dirty="0"/>
            </a:br>
            <a:r>
              <a:rPr lang="en-US" sz="2400" dirty="0"/>
              <a:t>2 Peachtree Street | Suite 19.472</a:t>
            </a:r>
            <a:br>
              <a:rPr lang="en-US" sz="2400" dirty="0"/>
            </a:br>
            <a:r>
              <a:rPr lang="en-US" sz="2400" dirty="0"/>
              <a:t>Atlanta, Georgia 30303</a:t>
            </a:r>
          </a:p>
          <a:p>
            <a:pPr algn="just"/>
            <a:endParaRPr lang="en-US" sz="2400" dirty="0" smtClean="0"/>
          </a:p>
          <a:p>
            <a:pPr algn="just"/>
            <a:endParaRPr lang="en-US" sz="2800" dirty="0"/>
          </a:p>
        </p:txBody>
      </p:sp>
      <p:sp>
        <p:nvSpPr>
          <p:cNvPr id="11" name="Text Box 66"/>
          <p:cNvSpPr txBox="1">
            <a:spLocks noChangeArrowheads="1"/>
          </p:cNvSpPr>
          <p:nvPr/>
        </p:nvSpPr>
        <p:spPr bwMode="auto">
          <a:xfrm>
            <a:off x="1168346" y="1102241"/>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Procedural rules </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 reports</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864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049591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850469" y="1219200"/>
            <a:ext cx="75954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Financial Responsibilities – County Funds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38939" y="2011382"/>
            <a:ext cx="7467599" cy="3785652"/>
          </a:xfrm>
          <a:prstGeom prst="rect">
            <a:avLst/>
          </a:prstGeom>
          <a:noFill/>
        </p:spPr>
        <p:txBody>
          <a:bodyPr wrap="square" rtlCol="0">
            <a:spAutoFit/>
          </a:bodyPr>
          <a:lstStyle/>
          <a:p>
            <a:r>
              <a:rPr lang="en-US" sz="2000" dirty="0"/>
              <a:t>The County Director, in collaboration with the Local County Advisory Board proactively seeks out additional funding each year from local entities to supplement their budgets in meeting specific needs. </a:t>
            </a:r>
            <a:r>
              <a:rPr lang="en-US" sz="2000" dirty="0" smtClean="0"/>
              <a:t>A sample County Commission budget letter can be found on the Field Fiscal </a:t>
            </a:r>
            <a:r>
              <a:rPr lang="en-US" sz="2000" dirty="0"/>
              <a:t>Services website at</a:t>
            </a:r>
            <a:r>
              <a:rPr lang="en-US" sz="2000" dirty="0" smtClean="0"/>
              <a:t>: </a:t>
            </a:r>
            <a:r>
              <a:rPr lang="en-US" sz="2000" dirty="0" smtClean="0">
                <a:hlinkClick r:id="rId4"/>
              </a:rPr>
              <a:t>http</a:t>
            </a:r>
            <a:r>
              <a:rPr lang="en-US" sz="2000" dirty="0">
                <a:hlinkClick r:id="rId4"/>
              </a:rPr>
              <a:t>://</a:t>
            </a:r>
            <a:r>
              <a:rPr lang="en-US" sz="2000" dirty="0" smtClean="0">
                <a:hlinkClick r:id="rId4"/>
              </a:rPr>
              <a:t>ffs.dhs.ga.gov/ffs/index.php</a:t>
            </a:r>
            <a:r>
              <a:rPr lang="en-US" sz="2000" dirty="0" smtClean="0"/>
              <a:t> in the Board Member section.  The use of this letter for Funding Approval will help reduce the amount of audit findings associated with County Funds.</a:t>
            </a:r>
            <a:endParaRPr lang="en-US" sz="2000" dirty="0"/>
          </a:p>
          <a:p>
            <a:r>
              <a:rPr lang="en-US" sz="2000" dirty="0"/>
              <a:t> </a:t>
            </a:r>
          </a:p>
          <a:p>
            <a:r>
              <a:rPr lang="en-US" sz="2000" dirty="0"/>
              <a:t>These local funds are subject to the same internal control policy and procedures governing state and federal funds. </a:t>
            </a:r>
          </a:p>
          <a:p>
            <a:r>
              <a:rPr lang="en-US" sz="2000" dirty="0"/>
              <a:t> </a:t>
            </a:r>
          </a:p>
        </p:txBody>
      </p:sp>
      <p:pic>
        <p:nvPicPr>
          <p:cNvPr id="10" name="Picture 19" descr="C:\Users\ASFIEL~1\AppData\Local\Temp\XPgrpwise\464048_10201028000972296_1001424990_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598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96503" y="1849044"/>
            <a:ext cx="8103394" cy="4185761"/>
          </a:xfrm>
          <a:prstGeom prst="rect">
            <a:avLst/>
          </a:prstGeom>
          <a:noFill/>
        </p:spPr>
        <p:txBody>
          <a:bodyPr wrap="square" rtlCol="0">
            <a:spAutoFit/>
          </a:bodyPr>
          <a:lstStyle/>
          <a:p>
            <a:r>
              <a:rPr lang="en-US" sz="1400" dirty="0"/>
              <a:t>Local entity funds can be used for specific </a:t>
            </a:r>
            <a:r>
              <a:rPr lang="en-US" sz="1400" dirty="0" smtClean="0"/>
              <a:t>needs. Expenditures </a:t>
            </a:r>
            <a:r>
              <a:rPr lang="en-US" sz="1400" dirty="0"/>
              <a:t>must specify and be approved in the county’s budget and Board Members approval must be documented in the board minutes. </a:t>
            </a:r>
            <a:endParaRPr lang="en-US" sz="1400" dirty="0" smtClean="0"/>
          </a:p>
          <a:p>
            <a:r>
              <a:rPr lang="en-US" sz="1400" dirty="0" smtClean="0"/>
              <a:t>Examples </a:t>
            </a:r>
            <a:r>
              <a:rPr lang="en-US" sz="1400" dirty="0"/>
              <a:t>of these expenditures are: </a:t>
            </a:r>
          </a:p>
          <a:p>
            <a:r>
              <a:rPr lang="en-US" sz="1400" dirty="0"/>
              <a:t> </a:t>
            </a:r>
          </a:p>
          <a:p>
            <a:pPr marL="285750" lvl="0" indent="-285750">
              <a:buFont typeface="Arial" panose="020B0604020202020204" pitchFamily="34" charset="0"/>
              <a:buChar char="•"/>
            </a:pPr>
            <a:r>
              <a:rPr lang="en-US" sz="1400" dirty="0"/>
              <a:t>Travel </a:t>
            </a:r>
          </a:p>
          <a:p>
            <a:pPr marL="285750" lvl="0" indent="-285750">
              <a:buFont typeface="Arial" panose="020B0604020202020204" pitchFamily="34" charset="0"/>
              <a:buChar char="•"/>
            </a:pPr>
            <a:r>
              <a:rPr lang="en-US" sz="1400" dirty="0"/>
              <a:t>Regular Operating Cost </a:t>
            </a:r>
          </a:p>
          <a:p>
            <a:pPr marL="285750" lvl="0" indent="-285750">
              <a:buFont typeface="Arial" panose="020B0604020202020204" pitchFamily="34" charset="0"/>
              <a:buChar char="•"/>
            </a:pPr>
            <a:r>
              <a:rPr lang="en-US" sz="1400" dirty="0"/>
              <a:t>Equipment </a:t>
            </a:r>
          </a:p>
          <a:p>
            <a:pPr marL="285750" lvl="0" indent="-285750">
              <a:buFont typeface="Arial" panose="020B0604020202020204" pitchFamily="34" charset="0"/>
              <a:buChar char="•"/>
            </a:pPr>
            <a:r>
              <a:rPr lang="en-US" sz="1400" dirty="0"/>
              <a:t>Foster Care Expenses (including haircuts, allowances, musical instruments/lessons, diapers, school activity fees, camps, photo packages, etc.) </a:t>
            </a:r>
          </a:p>
          <a:p>
            <a:pPr marL="285750" lvl="0" indent="-285750">
              <a:buFont typeface="Arial" panose="020B0604020202020204" pitchFamily="34" charset="0"/>
              <a:buChar char="•"/>
            </a:pPr>
            <a:r>
              <a:rPr lang="en-US" sz="1400" dirty="0"/>
              <a:t>General Assistance to Clients (Indigent Care) </a:t>
            </a:r>
          </a:p>
          <a:p>
            <a:pPr marL="285750" lvl="0" indent="-285750">
              <a:buFont typeface="Arial" panose="020B0604020202020204" pitchFamily="34" charset="0"/>
              <a:buChar char="•"/>
            </a:pPr>
            <a:r>
              <a:rPr lang="en-US" sz="1400" dirty="0"/>
              <a:t>Training/Staff Appreciation/DFCS related meeting expenses (including training material, meals/refreshments with an agenda.) </a:t>
            </a:r>
          </a:p>
          <a:p>
            <a:pPr marL="285750" lvl="0" indent="-285750">
              <a:buFont typeface="Arial" panose="020B0604020202020204" pitchFamily="34" charset="0"/>
              <a:buChar char="•"/>
            </a:pPr>
            <a:r>
              <a:rPr lang="en-US" sz="1400" dirty="0"/>
              <a:t>Certificates or plaques of merit, achievement or retirement, </a:t>
            </a:r>
            <a:r>
              <a:rPr lang="en-US" sz="1400" dirty="0" smtClean="0"/>
              <a:t>etc. following </a:t>
            </a:r>
            <a:r>
              <a:rPr lang="en-US" sz="1400" dirty="0"/>
              <a:t>Policy 803 of the DHR Personnel Policies titled Incentive Pay and Meritorious Awards </a:t>
            </a:r>
          </a:p>
          <a:p>
            <a:pPr marL="285750" lvl="0" indent="-285750">
              <a:buFont typeface="Arial" panose="020B0604020202020204" pitchFamily="34" charset="0"/>
              <a:buChar char="•"/>
            </a:pPr>
            <a:r>
              <a:rPr lang="en-US" sz="1400" dirty="0"/>
              <a:t>Plaques to a retiring employee (Retirement Reception must be funded from outside of state or county funds.)</a:t>
            </a:r>
          </a:p>
          <a:p>
            <a:pPr marL="285750" lvl="0" indent="-285750">
              <a:buFont typeface="Arial" panose="020B0604020202020204" pitchFamily="34" charset="0"/>
              <a:buChar char="•"/>
            </a:pPr>
            <a:r>
              <a:rPr lang="en-US" sz="1400" dirty="0"/>
              <a:t>Funds received from Interest on local County CD’s and Savings accounts should remain on the DFCS’ books, and can be used for Staff Appreciation </a:t>
            </a:r>
            <a:r>
              <a:rPr lang="en-US" sz="1400" dirty="0" smtClean="0"/>
              <a:t>Day/Luncheons </a:t>
            </a:r>
            <a:r>
              <a:rPr lang="en-US" sz="1400" dirty="0"/>
              <a:t>where a meeting and luncheon </a:t>
            </a:r>
            <a:r>
              <a:rPr lang="en-US" sz="1400" dirty="0" smtClean="0"/>
              <a:t>occurs. An </a:t>
            </a:r>
            <a:r>
              <a:rPr lang="en-US" sz="1400" dirty="0"/>
              <a:t>agenda for the meeting should be attached to the payment as supporting documentation.</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1" name="Text Box 66"/>
          <p:cNvSpPr txBox="1">
            <a:spLocks noChangeArrowheads="1"/>
          </p:cNvSpPr>
          <p:nvPr/>
        </p:nvSpPr>
        <p:spPr bwMode="auto">
          <a:xfrm>
            <a:off x="850468" y="1164576"/>
            <a:ext cx="75954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Financial Responsibilities – County Funds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spTree>
    <p:extLst>
      <p:ext uri="{BB962C8B-B14F-4D97-AF65-F5344CB8AC3E}">
        <p14:creationId xmlns:p14="http://schemas.microsoft.com/office/powerpoint/2010/main" val="36025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14400" y="1734383"/>
            <a:ext cx="7467599" cy="4247317"/>
          </a:xfrm>
          <a:prstGeom prst="rect">
            <a:avLst/>
          </a:prstGeom>
          <a:noFill/>
        </p:spPr>
        <p:txBody>
          <a:bodyPr wrap="square" rtlCol="0">
            <a:spAutoFit/>
          </a:bodyPr>
          <a:lstStyle/>
          <a:p>
            <a:r>
              <a:rPr lang="en-US" dirty="0"/>
              <a:t>County funds may also be used to provide additional compensation for agency staff. When approving funds for the purpose of compensating employees within the county DFCS office, use of these county funds must comply with state policy as well as IRS guidelines for appropriate compensation of state employees. There is no authority, regardless of the funding source, for awarding across the board bonuses to state employees. Providing a bonus or other form of lump sum payment without specific authority to do so would violate the gratuities provision of the state constitution. </a:t>
            </a:r>
          </a:p>
          <a:p>
            <a:r>
              <a:rPr lang="en-US" dirty="0"/>
              <a:t>Examples of appropriate compensation expenditures include: </a:t>
            </a:r>
          </a:p>
          <a:p>
            <a:r>
              <a:rPr lang="en-US" dirty="0"/>
              <a:t> </a:t>
            </a:r>
          </a:p>
          <a:p>
            <a:pPr marL="285750" lvl="0" indent="-285750">
              <a:buFont typeface="Arial" panose="020B0604020202020204" pitchFamily="34" charset="0"/>
              <a:buChar char="•"/>
            </a:pPr>
            <a:r>
              <a:rPr lang="en-US" dirty="0"/>
              <a:t>Salary and fringe benefits </a:t>
            </a:r>
          </a:p>
          <a:p>
            <a:pPr marL="285750" lvl="0" indent="-285750">
              <a:buFont typeface="Arial" panose="020B0604020202020204" pitchFamily="34" charset="0"/>
              <a:buChar char="•"/>
            </a:pPr>
            <a:r>
              <a:rPr lang="en-US" dirty="0"/>
              <a:t>Temporary or conditional salary supplements </a:t>
            </a:r>
          </a:p>
          <a:p>
            <a:pPr marL="285750" lvl="0" indent="-285750">
              <a:buFont typeface="Arial" panose="020B0604020202020204" pitchFamily="34" charset="0"/>
              <a:buChar char="•"/>
            </a:pPr>
            <a:r>
              <a:rPr lang="en-US" dirty="0"/>
              <a:t>Ongoing salary supplements </a:t>
            </a:r>
          </a:p>
          <a:p>
            <a:pPr marL="285750" lvl="0" indent="-285750">
              <a:buFont typeface="Arial" panose="020B0604020202020204" pitchFamily="34" charset="0"/>
              <a:buChar char="•"/>
            </a:pPr>
            <a:r>
              <a:rPr lang="en-US" dirty="0"/>
              <a:t>Lump sum incentive based payments </a:t>
            </a:r>
          </a:p>
          <a:p>
            <a:endParaRPr lang="en-US" dirty="0"/>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4" name="Text Box 66"/>
          <p:cNvSpPr txBox="1">
            <a:spLocks noChangeArrowheads="1"/>
          </p:cNvSpPr>
          <p:nvPr/>
        </p:nvSpPr>
        <p:spPr bwMode="auto">
          <a:xfrm>
            <a:off x="835617" y="1012555"/>
            <a:ext cx="75954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Financial Responsibilities – County Funds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spTree>
    <p:extLst>
      <p:ext uri="{BB962C8B-B14F-4D97-AF65-F5344CB8AC3E}">
        <p14:creationId xmlns:p14="http://schemas.microsoft.com/office/powerpoint/2010/main" val="360255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11494" y="1724085"/>
            <a:ext cx="7473411" cy="4524315"/>
          </a:xfrm>
          <a:prstGeom prst="rect">
            <a:avLst/>
          </a:prstGeom>
          <a:noFill/>
        </p:spPr>
        <p:txBody>
          <a:bodyPr wrap="square" rtlCol="0">
            <a:spAutoFit/>
          </a:bodyPr>
          <a:lstStyle/>
          <a:p>
            <a:r>
              <a:rPr lang="en-US" sz="1600" dirty="0"/>
              <a:t>Payment of salary and fringe benefits may be used to augment local operations. </a:t>
            </a:r>
            <a:r>
              <a:rPr lang="en-US" sz="1600" dirty="0" smtClean="0"/>
              <a:t>Temporary </a:t>
            </a:r>
            <a:r>
              <a:rPr lang="en-US" sz="1600" dirty="0"/>
              <a:t>or conditional salary supplements may be used in the same manner as state funded supplemental pay when state funds are not available. </a:t>
            </a:r>
            <a:endParaRPr lang="en-US" sz="1600" dirty="0" smtClean="0"/>
          </a:p>
          <a:p>
            <a:endParaRPr lang="en-US" sz="1600" dirty="0"/>
          </a:p>
          <a:p>
            <a:r>
              <a:rPr lang="en-US" sz="1600" dirty="0"/>
              <a:t>Ongoing local funded salary supplements may be used to support retention efforts by the agency. A plan for providing monthly supplements must be submitted for review to </a:t>
            </a:r>
            <a:r>
              <a:rPr lang="en-US" sz="1600" dirty="0" smtClean="0"/>
              <a:t>State </a:t>
            </a:r>
            <a:r>
              <a:rPr lang="en-US" sz="1600" dirty="0"/>
              <a:t>P</a:t>
            </a:r>
            <a:r>
              <a:rPr lang="en-US" sz="1600" dirty="0" smtClean="0"/>
              <a:t>ersonnel </a:t>
            </a:r>
            <a:r>
              <a:rPr lang="en-US" sz="1600" dirty="0"/>
              <a:t>by the Division before payments may be scheduled to begin. The plan must be funded for a minimum of one year, include all job titles to receive the supplement, and give any specific inclusion criteria such as tenure. All incumbents in a job title must be included when they meet other inclusion criteria.</a:t>
            </a:r>
          </a:p>
          <a:p>
            <a:r>
              <a:rPr lang="en-US" sz="1600" dirty="0"/>
              <a:t> </a:t>
            </a:r>
          </a:p>
          <a:p>
            <a:r>
              <a:rPr lang="en-US" sz="1600" dirty="0"/>
              <a:t>Local funds may be used for one-time lump sum payments for incentive or meritorious awards. Incentive pay is a one-time lump sum payment and must be based on achievement of a pre-determined goal which does not become part of an employee’s based salary. Meritorious award payments are a one-time lump sum payment based on extraordinary achievement which does not become part of base salary. Plans for lump sum payments to state employees must meet the provisions of DHR Personnel Policy #803, Incentive Pay and Meritorious Awards.</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1" name="Text Box 66"/>
          <p:cNvSpPr txBox="1">
            <a:spLocks noChangeArrowheads="1"/>
          </p:cNvSpPr>
          <p:nvPr/>
        </p:nvSpPr>
        <p:spPr bwMode="auto">
          <a:xfrm>
            <a:off x="816889" y="1095979"/>
            <a:ext cx="75954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Financial Responsibilities – County Funds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spTree>
    <p:extLst>
      <p:ext uri="{BB962C8B-B14F-4D97-AF65-F5344CB8AC3E}">
        <p14:creationId xmlns:p14="http://schemas.microsoft.com/office/powerpoint/2010/main" val="360255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14400" y="1734383"/>
            <a:ext cx="7467599" cy="4524315"/>
          </a:xfrm>
          <a:prstGeom prst="rect">
            <a:avLst/>
          </a:prstGeom>
          <a:noFill/>
        </p:spPr>
        <p:txBody>
          <a:bodyPr wrap="square" rtlCol="0">
            <a:spAutoFit/>
          </a:bodyPr>
          <a:lstStyle/>
          <a:p>
            <a:r>
              <a:rPr lang="en-US" dirty="0"/>
              <a:t>Local entity funds that are on the local DFCS’ books cannot be used for state employee gratuities in the form of lump sum cash payments or gifts. A gift is defined in the Governor’s Executive Order as anything of value exceeding $25.00. This covers gifts from any funding source. </a:t>
            </a:r>
            <a:endParaRPr lang="en-US" dirty="0" smtClean="0"/>
          </a:p>
          <a:p>
            <a:endParaRPr lang="en-US" dirty="0"/>
          </a:p>
          <a:p>
            <a:r>
              <a:rPr lang="en-US" dirty="0" smtClean="0"/>
              <a:t>Examples </a:t>
            </a:r>
            <a:r>
              <a:rPr lang="en-US" dirty="0"/>
              <a:t>of prohibited items include but </a:t>
            </a:r>
            <a:r>
              <a:rPr lang="en-US" dirty="0" smtClean="0"/>
              <a:t>are not </a:t>
            </a:r>
            <a:r>
              <a:rPr lang="en-US" dirty="0"/>
              <a:t>limited to: </a:t>
            </a:r>
          </a:p>
          <a:p>
            <a:endParaRPr lang="en-US" dirty="0"/>
          </a:p>
          <a:p>
            <a:pPr marL="285750" lvl="0" indent="-285750">
              <a:buFont typeface="Arial" panose="020B0604020202020204" pitchFamily="34" charset="0"/>
              <a:buChar char="•"/>
            </a:pPr>
            <a:r>
              <a:rPr lang="en-US" dirty="0"/>
              <a:t>Gift cards of any amount </a:t>
            </a:r>
          </a:p>
          <a:p>
            <a:pPr marL="285750" lvl="0" indent="-285750">
              <a:buFont typeface="Arial" panose="020B0604020202020204" pitchFamily="34" charset="0"/>
              <a:buChar char="•"/>
            </a:pPr>
            <a:r>
              <a:rPr lang="en-US" dirty="0"/>
              <a:t>Holiday hams or turkeys </a:t>
            </a:r>
          </a:p>
          <a:p>
            <a:pPr marL="285750" lvl="0" indent="-285750">
              <a:buFont typeface="Arial" panose="020B0604020202020204" pitchFamily="34" charset="0"/>
              <a:buChar char="•"/>
            </a:pPr>
            <a:r>
              <a:rPr lang="en-US" dirty="0"/>
              <a:t>Replacement salary for furlough days </a:t>
            </a:r>
          </a:p>
          <a:p>
            <a:pPr marL="285750" lvl="0" indent="-285750">
              <a:buFont typeface="Arial" panose="020B0604020202020204" pitchFamily="34" charset="0"/>
              <a:buChar char="•"/>
            </a:pPr>
            <a:r>
              <a:rPr lang="en-US" dirty="0" smtClean="0"/>
              <a:t>Spa </a:t>
            </a:r>
            <a:r>
              <a:rPr lang="en-US" dirty="0"/>
              <a:t>Retreats </a:t>
            </a:r>
          </a:p>
          <a:p>
            <a:pPr marL="285750" lvl="0" indent="-285750">
              <a:buFont typeface="Arial" panose="020B0604020202020204" pitchFamily="34" charset="0"/>
              <a:buChar char="•"/>
            </a:pPr>
            <a:r>
              <a:rPr lang="en-US" dirty="0"/>
              <a:t>Out of pocket cost incurred by an employee while on the job, such as insurance deductibles if in an accident, towing, etc. </a:t>
            </a:r>
          </a:p>
          <a:p>
            <a:pPr marL="285750" lvl="0" indent="-285750">
              <a:buFont typeface="Arial" panose="020B0604020202020204" pitchFamily="34" charset="0"/>
              <a:buChar char="•"/>
            </a:pPr>
            <a:r>
              <a:rPr lang="en-US" dirty="0"/>
              <a:t>Retirement reception or a Faithful Service Cash Award in lieu of a retirement reception </a:t>
            </a:r>
          </a:p>
          <a:p>
            <a:endParaRPr lang="en-US" dirty="0"/>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4" name="Text Box 66"/>
          <p:cNvSpPr txBox="1">
            <a:spLocks noChangeArrowheads="1"/>
          </p:cNvSpPr>
          <p:nvPr/>
        </p:nvSpPr>
        <p:spPr bwMode="auto">
          <a:xfrm>
            <a:off x="835617" y="1012555"/>
            <a:ext cx="75954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Financial Responsibilities – County Funds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spTree>
    <p:extLst>
      <p:ext uri="{BB962C8B-B14F-4D97-AF65-F5344CB8AC3E}">
        <p14:creationId xmlns:p14="http://schemas.microsoft.com/office/powerpoint/2010/main" val="3452104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17886" y="2127367"/>
            <a:ext cx="8011332" cy="3662541"/>
          </a:xfrm>
          <a:prstGeom prst="rect">
            <a:avLst/>
          </a:prstGeom>
          <a:noFill/>
        </p:spPr>
        <p:txBody>
          <a:bodyPr wrap="square" rtlCol="0">
            <a:spAutoFit/>
          </a:bodyPr>
          <a:lstStyle/>
          <a:p>
            <a:pPr algn="ctr"/>
            <a:r>
              <a:rPr lang="en-US" sz="2800" dirty="0"/>
              <a:t>County Boards are covered by general liability insurance for “errors, omissions or negligence” in job duties under the Tort Claims Liability Act.  The Self Insurance Trust Fund provides for a maximum of $1,000,000 per person or $3,000,000 for each occurrence. DFCS Board Members are included under the State of Georgia Fidelity Bond Insurance.</a:t>
            </a:r>
          </a:p>
          <a:p>
            <a:r>
              <a:rPr lang="en-US" dirty="0"/>
              <a:t/>
            </a:r>
            <a:br>
              <a:rPr lang="en-US" dirty="0"/>
            </a:br>
            <a:endParaRPr lang="en-US" dirty="0"/>
          </a:p>
        </p:txBody>
      </p:sp>
      <p:sp>
        <p:nvSpPr>
          <p:cNvPr id="11" name="Text Box 66"/>
          <p:cNvSpPr txBox="1">
            <a:spLocks noChangeArrowheads="1"/>
          </p:cNvSpPr>
          <p:nvPr/>
        </p:nvSpPr>
        <p:spPr bwMode="auto">
          <a:xfrm>
            <a:off x="1168346" y="1102241"/>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Liability insurance</a:t>
            </a:r>
            <a:endPar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endParaRP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864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58018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17886" y="1635793"/>
            <a:ext cx="8011332" cy="4524315"/>
          </a:xfrm>
          <a:prstGeom prst="rect">
            <a:avLst/>
          </a:prstGeom>
          <a:noFill/>
        </p:spPr>
        <p:txBody>
          <a:bodyPr wrap="square" rtlCol="0">
            <a:spAutoFit/>
          </a:bodyPr>
          <a:lstStyle/>
          <a:p>
            <a:r>
              <a:rPr lang="en-US" sz="1600" dirty="0"/>
              <a:t>It is the policy of the Division of Family and Children Services that no applicant for or recipient </a:t>
            </a:r>
            <a:r>
              <a:rPr lang="en-US" sz="1600" dirty="0" smtClean="0"/>
              <a:t>of services </a:t>
            </a:r>
            <a:r>
              <a:rPr lang="en-US" sz="1600" dirty="0"/>
              <a:t>of this agency shall, on the grounds of race, color, sex, age, religion, national origin, political affiliation or handicap, be excluded from participation in, be denied the benefits of, or otherwise be subjected to discrimination under any program or activity conducted or supported by the Division.  This policy also applies to individuals, childcare facilities, and other agencies/organizations to whom the Division makes referrals or from whom it purchases services.</a:t>
            </a:r>
          </a:p>
          <a:p>
            <a:r>
              <a:rPr lang="en-US" sz="1600" dirty="0"/>
              <a:t> </a:t>
            </a:r>
          </a:p>
          <a:p>
            <a:r>
              <a:rPr lang="en-US" sz="1600" dirty="0"/>
              <a:t>Legal authority assuring equitable participation in federally funded programs is provided in part from Title VI of the Civil Rights Act of 1964, Title IX of the Education Amendments of 1972, the Age Discrimination Act of 1975, and the Americans with Disabilities Act of 1990. The Division, however, is conscious of a moral obligation to deliver all services, whether federally financed or not, in a non- discriminatory manner.</a:t>
            </a:r>
          </a:p>
          <a:p>
            <a:r>
              <a:rPr lang="en-US" sz="1600" dirty="0"/>
              <a:t> </a:t>
            </a:r>
          </a:p>
          <a:p>
            <a:r>
              <a:rPr lang="en-US" sz="1600" dirty="0"/>
              <a:t>It is also the policy of the Division that applicants/recipients of services, who feel that they have been discriminated against, have the right to a fair and prompt investigation of their complaint.  Each county office must have written procedures for the handling of customer complaints and concerns.</a:t>
            </a:r>
          </a:p>
        </p:txBody>
      </p:sp>
      <p:sp>
        <p:nvSpPr>
          <p:cNvPr id="11" name="Text Box 66"/>
          <p:cNvSpPr txBox="1">
            <a:spLocks noChangeArrowheads="1"/>
          </p:cNvSpPr>
          <p:nvPr/>
        </p:nvSpPr>
        <p:spPr bwMode="auto">
          <a:xfrm>
            <a:off x="1168346" y="1102241"/>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Policy statement for the division</a:t>
            </a:r>
            <a:endPar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endParaRP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86400" y="2286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58018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60706" y="1600200"/>
            <a:ext cx="711041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Aft>
                <a:spcPct val="0"/>
              </a:spcAft>
            </a:pPr>
            <a:r>
              <a:rPr lang="en-US" sz="4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DFCS </a:t>
            </a:r>
          </a:p>
          <a:p>
            <a:pPr algn="ctr" defTabSz="914400" eaLnBrk="1" fontAlgn="base" hangingPunct="1">
              <a:spcAft>
                <a:spcPct val="0"/>
              </a:spcAft>
            </a:pPr>
            <a:r>
              <a:rPr lang="en-US" sz="4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Local County advisory board training</a:t>
            </a: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75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50" name="Rectangle 52"/>
          <p:cNvSpPr>
            <a:spLocks noChangeArrowheads="1"/>
          </p:cNvSpPr>
          <p:nvPr/>
        </p:nvSpPr>
        <p:spPr bwMode="auto">
          <a:xfrm>
            <a:off x="1416050" y="685800"/>
            <a:ext cx="6948488" cy="5238750"/>
          </a:xfrm>
          <a:prstGeom prst="rect">
            <a:avLst/>
          </a:prstGeom>
          <a:solidFill>
            <a:schemeClr val="bg1"/>
          </a:solidFill>
          <a:ln>
            <a:solidFill>
              <a:schemeClr val="bg1"/>
            </a:solidFill>
          </a:ln>
        </p:spPr>
        <p:style>
          <a:lnRef idx="2">
            <a:schemeClr val="accent1">
              <a:shade val="50000"/>
            </a:schemeClr>
          </a:lnRef>
          <a:fillRef idx="1001">
            <a:schemeClr val="lt2"/>
          </a:fillRef>
          <a:effectRef idx="0">
            <a:schemeClr val="accent1"/>
          </a:effectRef>
          <a:fontRef idx="minor">
            <a:schemeClr val="lt1"/>
          </a:fontRef>
        </p:style>
        <p:txBody>
          <a:bodyPr wrap="none" anchor="ctr"/>
          <a:lstStyle/>
          <a:p>
            <a:pPr defTabSz="914400" fontAlgn="base">
              <a:spcBef>
                <a:spcPct val="0"/>
              </a:spcBef>
              <a:spcAft>
                <a:spcPct val="0"/>
              </a:spcAft>
              <a:defRPr/>
            </a:pPr>
            <a:endParaRPr lang="en-US" sz="1800">
              <a:solidFill>
                <a:srgbClr val="FFFFFF"/>
              </a:solidFill>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19014" y="1447800"/>
            <a:ext cx="711041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4400" b="1" dirty="0" smtClean="0">
                <a:solidFill>
                  <a:srgbClr val="000000"/>
                </a:solidFill>
                <a:latin typeface="Arial" panose="020B0604020202020204" pitchFamily="34" charset="0"/>
                <a:cs typeface="Arial" panose="020B0604020202020204" pitchFamily="34" charset="0"/>
              </a:rPr>
              <a:t>     Thank you for your service to the Division of Family &amp; Children Services and your local county office and community!</a:t>
            </a: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296384"/>
            <a:ext cx="914400" cy="6660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05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92994" y="1219199"/>
            <a:ext cx="7110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DFCS Vision and Mission</a:t>
            </a: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88340" y="2057400"/>
            <a:ext cx="7353300" cy="3170099"/>
          </a:xfrm>
          <a:prstGeom prst="rect">
            <a:avLst/>
          </a:prstGeom>
          <a:noFill/>
        </p:spPr>
        <p:txBody>
          <a:bodyPr wrap="square" rtlCol="0">
            <a:spAutoFit/>
          </a:bodyPr>
          <a:lstStyle/>
          <a:p>
            <a:pPr algn="just"/>
            <a:r>
              <a:rPr lang="en-US" sz="2000" b="1" dirty="0" smtClean="0">
                <a:latin typeface="Arial" panose="020B0604020202020204" pitchFamily="34" charset="0"/>
                <a:cs typeface="Arial" panose="020B0604020202020204" pitchFamily="34" charset="0"/>
              </a:rPr>
              <a:t>Vision:</a:t>
            </a:r>
          </a:p>
          <a:p>
            <a:pPr algn="just"/>
            <a:endParaRPr lang="en-US" sz="2000" dirty="0" smtClean="0">
              <a:latin typeface="Arial" panose="020B0604020202020204" pitchFamily="34" charset="0"/>
              <a:cs typeface="Arial" panose="020B0604020202020204" pitchFamily="34" charset="0"/>
            </a:endParaRPr>
          </a:p>
          <a:p>
            <a:r>
              <a:rPr lang="en-US" sz="2000" dirty="0" smtClean="0"/>
              <a:t>Safe </a:t>
            </a:r>
            <a:r>
              <a:rPr lang="en-US" sz="2000" dirty="0"/>
              <a:t>Children. Strengthened Families. Stronger Communities.</a:t>
            </a:r>
            <a:endParaRPr lang="en-US"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en-US" sz="2000" b="1" dirty="0" smtClean="0">
                <a:latin typeface="Arial" panose="020B0604020202020204" pitchFamily="34" charset="0"/>
                <a:cs typeface="Arial" panose="020B0604020202020204" pitchFamily="34" charset="0"/>
              </a:rPr>
              <a:t>Mission:</a:t>
            </a:r>
          </a:p>
          <a:p>
            <a:pPr algn="just"/>
            <a:endParaRPr lang="en-US" sz="2000" dirty="0" smtClean="0">
              <a:latin typeface="Arial" panose="020B0604020202020204" pitchFamily="34" charset="0"/>
              <a:cs typeface="Arial" panose="020B0604020202020204" pitchFamily="34" charset="0"/>
            </a:endParaRPr>
          </a:p>
          <a:p>
            <a:pPr algn="just"/>
            <a:r>
              <a:rPr lang="en-US" sz="2000" dirty="0"/>
              <a:t>We commit to the </a:t>
            </a:r>
            <a:r>
              <a:rPr lang="en-US" sz="2000" b="1" dirty="0"/>
              <a:t>safety</a:t>
            </a:r>
            <a:r>
              <a:rPr lang="en-US" sz="2000" dirty="0"/>
              <a:t> of Georgia’s children in the decisions we make and the actions we take.  We </a:t>
            </a:r>
            <a:r>
              <a:rPr lang="en-US" sz="2000" b="1" dirty="0"/>
              <a:t>strengthen</a:t>
            </a:r>
            <a:r>
              <a:rPr lang="en-US" sz="2000" dirty="0"/>
              <a:t> families toward independence and build stronger communities through </a:t>
            </a:r>
            <a:r>
              <a:rPr lang="en-US" sz="2000" b="1" dirty="0"/>
              <a:t>caring,</a:t>
            </a:r>
            <a:r>
              <a:rPr lang="en-US" sz="2000" dirty="0"/>
              <a:t> </a:t>
            </a:r>
            <a:r>
              <a:rPr lang="en-US" sz="2000" b="1" dirty="0"/>
              <a:t>effective</a:t>
            </a:r>
            <a:r>
              <a:rPr lang="en-US" sz="2000" dirty="0"/>
              <a:t> and </a:t>
            </a:r>
            <a:r>
              <a:rPr lang="en-US" sz="2000" b="1" dirty="0"/>
              <a:t>responsive</a:t>
            </a:r>
            <a:r>
              <a:rPr lang="en-US" sz="2000" dirty="0"/>
              <a:t> service</a:t>
            </a:r>
            <a:r>
              <a:rPr lang="en-US" sz="2000" dirty="0" smtClean="0"/>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619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214438" y="1163566"/>
            <a:ext cx="71104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40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Welcome!</a:t>
            </a: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971550" y="2514600"/>
            <a:ext cx="7353300" cy="2677656"/>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We cannot begin to thank you enough for agreeing to serve as an Advisory Board Member for your local county DFCS office!  Local County Boards serve as a vital link between the agency and the community. </a:t>
            </a:r>
          </a:p>
          <a:p>
            <a:pPr algn="ctr"/>
            <a:r>
              <a:rPr lang="en-US" sz="2800" dirty="0" smtClean="0">
                <a:latin typeface="Arial" panose="020B0604020202020204" pitchFamily="34" charset="0"/>
                <a:cs typeface="Arial" panose="020B0604020202020204" pitchFamily="34" charset="0"/>
              </a:rPr>
              <a:t>We value your input and advocacy!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383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92994" y="1219199"/>
            <a:ext cx="711041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Purpose of the DFCS</a:t>
            </a:r>
          </a:p>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panose="020B0604020202020204" pitchFamily="34" charset="0"/>
                <a:cs typeface="Arial" panose="020B0604020202020204" pitchFamily="34" charset="0"/>
              </a:rPr>
              <a:t> Local County Advisory Boards</a:t>
            </a: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971550" y="2587954"/>
            <a:ext cx="7353300" cy="2862322"/>
          </a:xfrm>
          <a:prstGeom prst="rect">
            <a:avLst/>
          </a:prstGeom>
          <a:noFill/>
        </p:spPr>
        <p:txBody>
          <a:bodyPr wrap="square" rtlCol="0">
            <a:spAutoFit/>
          </a:bodyPr>
          <a:lstStyle/>
          <a:p>
            <a:pPr algn="just"/>
            <a:r>
              <a:rPr lang="en-US" sz="2000" dirty="0" smtClean="0"/>
              <a:t>The </a:t>
            </a:r>
            <a:r>
              <a:rPr lang="en-US" sz="2000" dirty="0"/>
              <a:t>purpose of the local county DFCS board </a:t>
            </a:r>
            <a:r>
              <a:rPr lang="en-US" sz="2000" dirty="0" smtClean="0"/>
              <a:t>is to support the staff who </a:t>
            </a:r>
            <a:r>
              <a:rPr lang="en-US" sz="2000" dirty="0"/>
              <a:t>protect the well-being of this state's children while preserving family integrity. County boards may review the administration of all welfare and public assistance functions for the county, including such programs as temporary assistance for needy families (TANF), supplemental nutrition assistance program (SNAP), employment services, child protective services, foster care, and adoptions. County Boards will assess the county’s effectiveness in providing services to the community</a:t>
            </a:r>
            <a:r>
              <a:rPr lang="en-US" sz="2000" dirty="0" smtClean="0"/>
              <a:t>.</a:t>
            </a:r>
            <a:endParaRPr lang="en-US" sz="2000" dirty="0"/>
          </a:p>
        </p:txBody>
      </p:sp>
    </p:spTree>
    <p:extLst>
      <p:ext uri="{BB962C8B-B14F-4D97-AF65-F5344CB8AC3E}">
        <p14:creationId xmlns:p14="http://schemas.microsoft.com/office/powerpoint/2010/main" val="210239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92994" y="1015837"/>
            <a:ext cx="7110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Roles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904875" y="1599463"/>
            <a:ext cx="7486650" cy="4401205"/>
          </a:xfrm>
          <a:prstGeom prst="rect">
            <a:avLst/>
          </a:prstGeom>
          <a:noFill/>
        </p:spPr>
        <p:txBody>
          <a:bodyPr wrap="square" rtlCol="0">
            <a:spAutoFit/>
          </a:bodyPr>
          <a:lstStyle/>
          <a:p>
            <a:r>
              <a:rPr lang="en-US" sz="2400" dirty="0"/>
              <a:t>The roles and responsibilities of local county board members shall </a:t>
            </a:r>
            <a:r>
              <a:rPr lang="en-US" sz="2400" dirty="0" smtClean="0"/>
              <a:t>be to:</a:t>
            </a:r>
            <a:endParaRPr lang="en-US" sz="2400" dirty="0"/>
          </a:p>
          <a:p>
            <a:r>
              <a:rPr lang="en-US" sz="1600" dirty="0"/>
              <a:t> </a:t>
            </a:r>
          </a:p>
          <a:p>
            <a:pPr marL="342900" lvl="0" indent="-342900">
              <a:buFont typeface="Arial" panose="020B0604020202020204" pitchFamily="34" charset="0"/>
              <a:buChar char="•"/>
            </a:pPr>
            <a:r>
              <a:rPr lang="en-US" sz="2000" dirty="0" smtClean="0"/>
              <a:t>Serve </a:t>
            </a:r>
            <a:r>
              <a:rPr lang="en-US" sz="2000" dirty="0"/>
              <a:t>as an active liaison and a link between the county department and the local </a:t>
            </a:r>
            <a:r>
              <a:rPr lang="en-US" sz="2000" dirty="0" smtClean="0"/>
              <a:t>community</a:t>
            </a:r>
            <a:r>
              <a:rPr lang="en-US" sz="2000" dirty="0"/>
              <a:t>. </a:t>
            </a:r>
          </a:p>
          <a:p>
            <a:pPr marL="342900" lvl="0" indent="-342900">
              <a:buFont typeface="Arial" panose="020B0604020202020204" pitchFamily="34" charset="0"/>
              <a:buChar char="•"/>
            </a:pPr>
            <a:r>
              <a:rPr lang="en-US" sz="2000" dirty="0" smtClean="0"/>
              <a:t>Advocate </a:t>
            </a:r>
            <a:r>
              <a:rPr lang="en-US" sz="2000" dirty="0"/>
              <a:t>on behalf of the local county office concerning DFCS’ legislative priorities and appropriations, and unmet needs in the community.</a:t>
            </a:r>
          </a:p>
          <a:p>
            <a:pPr marL="342900" lvl="0" indent="-342900">
              <a:buFont typeface="Arial" panose="020B0604020202020204" pitchFamily="34" charset="0"/>
              <a:buChar char="•"/>
            </a:pPr>
            <a:r>
              <a:rPr lang="en-US" sz="2000" dirty="0" smtClean="0"/>
              <a:t>Support </a:t>
            </a:r>
            <a:r>
              <a:rPr lang="en-US" sz="2000" dirty="0"/>
              <a:t>the overall mission of the Division of Family and Children Services of the department.</a:t>
            </a:r>
          </a:p>
          <a:p>
            <a:pPr marL="342900" lvl="0" indent="-342900">
              <a:buFont typeface="Arial" panose="020B0604020202020204" pitchFamily="34" charset="0"/>
              <a:buChar char="•"/>
            </a:pPr>
            <a:r>
              <a:rPr lang="en-US" sz="2000" dirty="0" smtClean="0"/>
              <a:t>Advocate </a:t>
            </a:r>
            <a:r>
              <a:rPr lang="en-US" sz="2000" dirty="0"/>
              <a:t>for additional county funding for specific needs beyond state </a:t>
            </a:r>
            <a:r>
              <a:rPr lang="en-US" sz="2000" dirty="0" smtClean="0"/>
              <a:t>appropriations, and set </a:t>
            </a:r>
            <a:r>
              <a:rPr lang="en-US" sz="2000" dirty="0"/>
              <a:t>standards for expenditures of county funds.</a:t>
            </a:r>
          </a:p>
          <a:p>
            <a:r>
              <a:rPr lang="en-US" sz="1600" dirty="0"/>
              <a:t> </a:t>
            </a:r>
          </a:p>
        </p:txBody>
      </p:sp>
    </p:spTree>
    <p:extLst>
      <p:ext uri="{BB962C8B-B14F-4D97-AF65-F5344CB8AC3E}">
        <p14:creationId xmlns:p14="http://schemas.microsoft.com/office/powerpoint/2010/main" val="3260851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92994" y="1015837"/>
            <a:ext cx="7110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Roles</a:t>
            </a:r>
            <a:endParaRPr lang="en-US" sz="24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904875" y="1599462"/>
            <a:ext cx="7486650" cy="4031873"/>
          </a:xfrm>
          <a:prstGeom prst="rect">
            <a:avLst/>
          </a:prstGeom>
          <a:noFill/>
        </p:spPr>
        <p:txBody>
          <a:bodyPr wrap="square" rtlCol="0">
            <a:spAutoFit/>
          </a:bodyPr>
          <a:lstStyle/>
          <a:p>
            <a:r>
              <a:rPr lang="en-US" sz="2400" dirty="0"/>
              <a:t>The roles and responsibilities </a:t>
            </a:r>
            <a:r>
              <a:rPr lang="en-US" sz="2400" dirty="0" smtClean="0"/>
              <a:t>(continued):</a:t>
            </a:r>
            <a:endParaRPr lang="en-US" sz="2400" dirty="0"/>
          </a:p>
          <a:p>
            <a:r>
              <a:rPr lang="en-US" sz="1600" dirty="0"/>
              <a:t> </a:t>
            </a:r>
          </a:p>
          <a:p>
            <a:pPr marL="342900" lvl="0" indent="-342900">
              <a:buFont typeface="Arial" panose="020B0604020202020204" pitchFamily="34" charset="0"/>
              <a:buChar char="•"/>
            </a:pPr>
            <a:r>
              <a:rPr lang="en-US" sz="2000" dirty="0" smtClean="0"/>
              <a:t>Acquire knowledge </a:t>
            </a:r>
            <a:r>
              <a:rPr lang="en-US" sz="2000" dirty="0"/>
              <a:t>of Division programs and services offered.</a:t>
            </a:r>
          </a:p>
          <a:p>
            <a:pPr marL="342900" lvl="0" indent="-342900">
              <a:buFont typeface="Arial" panose="020B0604020202020204" pitchFamily="34" charset="0"/>
              <a:buChar char="•"/>
            </a:pPr>
            <a:r>
              <a:rPr lang="en-US" sz="2000" dirty="0" smtClean="0"/>
              <a:t>Assess the county </a:t>
            </a:r>
            <a:r>
              <a:rPr lang="en-US" sz="2000" dirty="0"/>
              <a:t>department’s provision of services in relation to the needs of the </a:t>
            </a:r>
            <a:r>
              <a:rPr lang="en-US" sz="2000" dirty="0" smtClean="0"/>
              <a:t>community</a:t>
            </a:r>
            <a:r>
              <a:rPr lang="en-US" sz="2000" dirty="0"/>
              <a:t>.</a:t>
            </a:r>
          </a:p>
          <a:p>
            <a:pPr marL="342900" lvl="0" indent="-342900">
              <a:buFont typeface="Arial" panose="020B0604020202020204" pitchFamily="34" charset="0"/>
              <a:buChar char="•"/>
            </a:pPr>
            <a:r>
              <a:rPr lang="en-US" sz="2000" dirty="0" smtClean="0"/>
              <a:t>Assist </a:t>
            </a:r>
            <a:r>
              <a:rPr lang="en-US" sz="2000" dirty="0"/>
              <a:t>the County Director in building staff morale and motivation.</a:t>
            </a:r>
          </a:p>
          <a:p>
            <a:pPr marL="342900" lvl="0" indent="-342900">
              <a:buFont typeface="Arial" panose="020B0604020202020204" pitchFamily="34" charset="0"/>
              <a:buChar char="•"/>
            </a:pPr>
            <a:r>
              <a:rPr lang="en-US" sz="2000" dirty="0" smtClean="0"/>
              <a:t>Provide </a:t>
            </a:r>
            <a:r>
              <a:rPr lang="en-US" sz="2000" dirty="0"/>
              <a:t>recommendations for improving local county operations via annual report</a:t>
            </a:r>
          </a:p>
          <a:p>
            <a:pPr marL="342900" lvl="0" indent="-342900">
              <a:buFont typeface="Arial" panose="020B0604020202020204" pitchFamily="34" charset="0"/>
              <a:buChar char="•"/>
            </a:pPr>
            <a:r>
              <a:rPr lang="en-US" sz="2000" dirty="0" smtClean="0"/>
              <a:t>Submit annual report </a:t>
            </a:r>
            <a:r>
              <a:rPr lang="en-US" sz="2000" dirty="0"/>
              <a:t>to the Division Director each year by December 15</a:t>
            </a:r>
            <a:r>
              <a:rPr lang="en-US" sz="2000" baseline="30000" dirty="0"/>
              <a:t>th.</a:t>
            </a:r>
            <a:endParaRPr lang="en-US" sz="2000" dirty="0"/>
          </a:p>
          <a:p>
            <a:pPr marL="342900" lvl="0" indent="-342900">
              <a:buFont typeface="Arial" panose="020B0604020202020204" pitchFamily="34" charset="0"/>
              <a:buChar char="•"/>
            </a:pPr>
            <a:r>
              <a:rPr lang="en-US" sz="2000" dirty="0" smtClean="0"/>
              <a:t>Assist </a:t>
            </a:r>
            <a:r>
              <a:rPr lang="en-US" sz="2000" dirty="0"/>
              <a:t>the Regional Director in the selection process should the </a:t>
            </a:r>
            <a:r>
              <a:rPr lang="en-US" sz="2000" dirty="0" smtClean="0"/>
              <a:t>County </a:t>
            </a:r>
            <a:r>
              <a:rPr lang="en-US" sz="2000" dirty="0"/>
              <a:t>D</a:t>
            </a:r>
            <a:r>
              <a:rPr lang="en-US" sz="2000" dirty="0" smtClean="0"/>
              <a:t>irector position </a:t>
            </a:r>
            <a:r>
              <a:rPr lang="en-US" sz="2000" dirty="0"/>
              <a:t>become vacant.</a:t>
            </a:r>
          </a:p>
          <a:p>
            <a:r>
              <a:rPr lang="en-US" sz="1600" dirty="0"/>
              <a:t> </a:t>
            </a:r>
          </a:p>
        </p:txBody>
      </p:sp>
    </p:spTree>
    <p:extLst>
      <p:ext uri="{BB962C8B-B14F-4D97-AF65-F5344CB8AC3E}">
        <p14:creationId xmlns:p14="http://schemas.microsoft.com/office/powerpoint/2010/main" val="433751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73906" y="1887408"/>
            <a:ext cx="8001000" cy="3785652"/>
          </a:xfrm>
          <a:prstGeom prst="rect">
            <a:avLst/>
          </a:prstGeom>
          <a:noFill/>
        </p:spPr>
        <p:txBody>
          <a:bodyPr wrap="square" rtlCol="0">
            <a:spAutoFit/>
          </a:bodyPr>
          <a:lstStyle/>
          <a:p>
            <a:r>
              <a:rPr lang="en-US" sz="2000" dirty="0" smtClean="0"/>
              <a:t>The County Commissioners appoint board members, and effective July 1</a:t>
            </a:r>
            <a:r>
              <a:rPr lang="en-US" sz="2000" baseline="30000" dirty="0" smtClean="0"/>
              <a:t>st</a:t>
            </a:r>
            <a:r>
              <a:rPr lang="en-US" sz="2000" dirty="0" smtClean="0"/>
              <a:t>, </a:t>
            </a:r>
            <a:r>
              <a:rPr lang="en-US" sz="2000" dirty="0"/>
              <a:t>2015, </a:t>
            </a:r>
            <a:r>
              <a:rPr lang="en-US" sz="2000" dirty="0" smtClean="0"/>
              <a:t>all board appointments must be </a:t>
            </a:r>
            <a:r>
              <a:rPr lang="en-US" sz="2000" dirty="0"/>
              <a:t>made from the following categories:</a:t>
            </a:r>
          </a:p>
          <a:p>
            <a:endParaRPr lang="en-US" sz="2000" dirty="0"/>
          </a:p>
          <a:p>
            <a:r>
              <a:rPr lang="en-US" sz="2000" dirty="0" smtClean="0"/>
              <a:t>(</a:t>
            </a:r>
            <a:r>
              <a:rPr lang="en-US" sz="2000" dirty="0"/>
              <a:t>1) Pediatric health care providers;</a:t>
            </a:r>
          </a:p>
          <a:p>
            <a:r>
              <a:rPr lang="en-US" sz="2000" dirty="0" smtClean="0"/>
              <a:t>(</a:t>
            </a:r>
            <a:r>
              <a:rPr lang="en-US" sz="2000" dirty="0"/>
              <a:t>2) Appropriate school personnel;</a:t>
            </a:r>
          </a:p>
          <a:p>
            <a:r>
              <a:rPr lang="en-US" sz="2000" dirty="0" smtClean="0"/>
              <a:t>(</a:t>
            </a:r>
            <a:r>
              <a:rPr lang="en-US" sz="2000" dirty="0"/>
              <a:t>3) Emergency responders;</a:t>
            </a:r>
          </a:p>
          <a:p>
            <a:r>
              <a:rPr lang="en-US" sz="2000" dirty="0" smtClean="0"/>
              <a:t>(</a:t>
            </a:r>
            <a:r>
              <a:rPr lang="en-US" sz="2000" dirty="0"/>
              <a:t>4) Law enforcement personnel;</a:t>
            </a:r>
          </a:p>
          <a:p>
            <a:r>
              <a:rPr lang="en-US" sz="2000" dirty="0" smtClean="0"/>
              <a:t>(</a:t>
            </a:r>
            <a:r>
              <a:rPr lang="en-US" sz="2000" dirty="0"/>
              <a:t>5) Private child welfare service providers;</a:t>
            </a:r>
          </a:p>
          <a:p>
            <a:r>
              <a:rPr lang="en-US" sz="2000" dirty="0" smtClean="0"/>
              <a:t>(</a:t>
            </a:r>
            <a:r>
              <a:rPr lang="en-US" sz="2000" dirty="0"/>
              <a:t>6) Alumni of the child welfare system;</a:t>
            </a:r>
          </a:p>
          <a:p>
            <a:r>
              <a:rPr lang="en-US" sz="2000" dirty="0" smtClean="0"/>
              <a:t>(</a:t>
            </a:r>
            <a:r>
              <a:rPr lang="en-US" sz="2000" dirty="0"/>
              <a:t>7) Mental health care providers;</a:t>
            </a:r>
          </a:p>
          <a:p>
            <a:r>
              <a:rPr lang="en-US" sz="2000" dirty="0" smtClean="0"/>
              <a:t>(</a:t>
            </a:r>
            <a:r>
              <a:rPr lang="en-US" sz="2000" dirty="0"/>
              <a:t>8) Former foster parents; and</a:t>
            </a:r>
          </a:p>
          <a:p>
            <a:r>
              <a:rPr lang="en-US" sz="2000" dirty="0" smtClean="0"/>
              <a:t>(</a:t>
            </a:r>
            <a:r>
              <a:rPr lang="en-US" sz="2000" dirty="0"/>
              <a:t>9) Leaders within the faith-based community.</a:t>
            </a:r>
          </a:p>
        </p:txBody>
      </p:sp>
      <p:sp>
        <p:nvSpPr>
          <p:cNvPr id="11" name="Text Box 66"/>
          <p:cNvSpPr txBox="1">
            <a:spLocks noChangeArrowheads="1"/>
          </p:cNvSpPr>
          <p:nvPr/>
        </p:nvSpPr>
        <p:spPr bwMode="auto">
          <a:xfrm>
            <a:off x="1219200" y="1109990"/>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Appointments</a:t>
            </a:r>
            <a:r>
              <a:rPr lang="en-US" sz="2800" b="1" cap="all" dirty="0" smtClean="0">
                <a:ln w="9000" cmpd="sng">
                  <a:solidFill>
                    <a:schemeClr val="accent4">
                      <a:shade val="50000"/>
                      <a:satMod val="120000"/>
                    </a:schemeClr>
                  </a:solidFill>
                  <a:prstDash val="solid"/>
                </a:ln>
                <a:solidFill>
                  <a:schemeClr val="accent2"/>
                </a:solidFill>
                <a:effectLst>
                  <a:reflection blurRad="12700" stA="28000" endPos="45000" dist="1000" dir="5400000" sy="-100000" algn="bl" rotWithShape="0"/>
                </a:effectLst>
              </a:rPr>
              <a:t> </a:t>
            </a: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to Local Boards</a:t>
            </a:r>
            <a:endPar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564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9"/>
          <p:cNvSpPr>
            <a:spLocks noGrp="1" noChangeArrowheads="1"/>
          </p:cNvSpPr>
          <p:nvPr>
            <p:ph type="subTitle" idx="1"/>
          </p:nvPr>
        </p:nvSpPr>
        <p:spPr>
          <a:xfrm>
            <a:off x="0" y="0"/>
            <a:ext cx="9296400" cy="7010400"/>
          </a:xfrm>
          <a:solidFill>
            <a:schemeClr val="bg1"/>
          </a:solidFill>
        </p:spPr>
        <p:txBody>
          <a:bodyPr/>
          <a:lstStyle/>
          <a:p>
            <a:pPr eaLnBrk="1" hangingPunct="1"/>
            <a:endParaRPr lang="en-US" dirty="0" smtClean="0"/>
          </a:p>
        </p:txBody>
      </p:sp>
      <p:sp>
        <p:nvSpPr>
          <p:cNvPr id="6147" name="Rectangle 47"/>
          <p:cNvSpPr>
            <a:spLocks noChangeArrowheads="1"/>
          </p:cNvSpPr>
          <p:nvPr/>
        </p:nvSpPr>
        <p:spPr bwMode="auto">
          <a:xfrm>
            <a:off x="0" y="6248400"/>
            <a:ext cx="9296400" cy="762000"/>
          </a:xfrm>
          <a:prstGeom prst="rect">
            <a:avLst/>
          </a:prstGeom>
          <a:solidFill>
            <a:srgbClr val="002060"/>
          </a:solidFill>
          <a:ln w="9525">
            <a:solidFill>
              <a:schemeClr val="tx1"/>
            </a:solidFill>
            <a:miter lim="800000"/>
            <a:headEnd/>
            <a:tailEnd/>
          </a:ln>
        </p:spPr>
        <p:txBody>
          <a:bodyPr wrap="none" anchor="ctr"/>
          <a:lstStyle/>
          <a:p>
            <a:pPr defTabSz="914400" fontAlgn="base">
              <a:spcBef>
                <a:spcPct val="0"/>
              </a:spcBef>
              <a:spcAft>
                <a:spcPct val="0"/>
              </a:spcAft>
            </a:pPr>
            <a:endParaRPr lang="en-US" sz="1800" dirty="0" smtClean="0">
              <a:solidFill>
                <a:srgbClr val="000000"/>
              </a:solidFill>
              <a:latin typeface="Arial" charset="0"/>
            </a:endParaRPr>
          </a:p>
        </p:txBody>
      </p:sp>
      <p:sp>
        <p:nvSpPr>
          <p:cNvPr id="6149" name="Rectangle 53"/>
          <p:cNvSpPr>
            <a:spLocks noChangeArrowheads="1"/>
          </p:cNvSpPr>
          <p:nvPr/>
        </p:nvSpPr>
        <p:spPr bwMode="auto">
          <a:xfrm>
            <a:off x="2057400" y="6248400"/>
            <a:ext cx="5638800"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lstStyle/>
          <a:p>
            <a:pPr defTabSz="914400" fontAlgn="base">
              <a:spcBef>
                <a:spcPct val="0"/>
              </a:spcBef>
              <a:spcAft>
                <a:spcPct val="25000"/>
              </a:spcAft>
            </a:pPr>
            <a:r>
              <a:rPr lang="en-US" sz="2000" b="1" dirty="0" smtClean="0">
                <a:solidFill>
                  <a:schemeClr val="bg1"/>
                </a:solidFill>
                <a:latin typeface="Book Antiqua" pitchFamily="18" charset="0"/>
              </a:rPr>
              <a:t>Division of Family and Children Services</a:t>
            </a:r>
          </a:p>
        </p:txBody>
      </p:sp>
      <p:sp>
        <p:nvSpPr>
          <p:cNvPr id="2" name="Rectangle 54"/>
          <p:cNvSpPr>
            <a:spLocks noChangeArrowheads="1"/>
          </p:cNvSpPr>
          <p:nvPr/>
        </p:nvSpPr>
        <p:spPr bwMode="auto">
          <a:xfrm>
            <a:off x="152400" y="5791200"/>
            <a:ext cx="586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lnSpc>
                <a:spcPct val="80000"/>
              </a:lnSpc>
              <a:spcBef>
                <a:spcPct val="20000"/>
              </a:spcBef>
              <a:spcAft>
                <a:spcPct val="0"/>
              </a:spcAft>
            </a:pPr>
            <a:endParaRPr lang="en-US" sz="2000" dirty="0" smtClean="0">
              <a:solidFill>
                <a:srgbClr val="000000"/>
              </a:solidFill>
              <a:latin typeface="Book Antiqua" pitchFamily="18" charset="0"/>
            </a:endParaRPr>
          </a:p>
        </p:txBody>
      </p:sp>
      <p:sp>
        <p:nvSpPr>
          <p:cNvPr id="6151" name="Text Box 66"/>
          <p:cNvSpPr txBox="1">
            <a:spLocks noChangeArrowheads="1"/>
          </p:cNvSpPr>
          <p:nvPr/>
        </p:nvSpPr>
        <p:spPr bwMode="auto">
          <a:xfrm>
            <a:off x="1092994" y="793750"/>
            <a:ext cx="71104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defTabSz="914400" eaLnBrk="1" fontAlgn="base" hangingPunct="1">
              <a:spcBef>
                <a:spcPct val="50000"/>
              </a:spcBef>
              <a:spcAft>
                <a:spcPct val="0"/>
              </a:spcAft>
            </a:pPr>
            <a:r>
              <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Membership</a:t>
            </a:r>
            <a:endParaRPr lang="en-US" sz="2800" b="1" cap="all"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ook Antiqua" pitchFamily="18" charset="0"/>
            </a:endParaRPr>
          </a:p>
        </p:txBody>
      </p:sp>
      <p:pic>
        <p:nvPicPr>
          <p:cNvPr id="615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77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971550" y="1325840"/>
            <a:ext cx="7353300" cy="4770537"/>
          </a:xfrm>
          <a:prstGeom prst="rect">
            <a:avLst/>
          </a:prstGeom>
          <a:noFill/>
        </p:spPr>
        <p:txBody>
          <a:bodyPr wrap="square" rtlCol="0">
            <a:spAutoFit/>
          </a:bodyPr>
          <a:lstStyle/>
          <a:p>
            <a:pPr marL="285750" lvl="0" indent="-285750">
              <a:buFont typeface="Arial" panose="020B0604020202020204" pitchFamily="34" charset="0"/>
              <a:buChar char="•"/>
            </a:pPr>
            <a:r>
              <a:rPr lang="en-US" sz="1600" dirty="0"/>
              <a:t>Each board will have five to seven members.</a:t>
            </a:r>
          </a:p>
          <a:p>
            <a:pPr marL="285750" lvl="0" indent="-285750">
              <a:buFont typeface="Arial" panose="020B0604020202020204" pitchFamily="34" charset="0"/>
              <a:buChar char="•"/>
            </a:pPr>
            <a:r>
              <a:rPr lang="en-US" sz="1600" dirty="0"/>
              <a:t>Terms of County Board Members are for five years, beginning on July </a:t>
            </a:r>
            <a:r>
              <a:rPr lang="en-US" sz="1600" dirty="0" smtClean="0"/>
              <a:t>1</a:t>
            </a:r>
            <a:r>
              <a:rPr lang="en-US" sz="1600" baseline="30000" dirty="0" smtClean="0"/>
              <a:t>st</a:t>
            </a:r>
            <a:r>
              <a:rPr lang="en-US" sz="1600" dirty="0" smtClean="0"/>
              <a:t>, </a:t>
            </a:r>
            <a:r>
              <a:rPr lang="en-US" sz="1600" dirty="0"/>
              <a:t>and are staggered so that one term expires each year. </a:t>
            </a:r>
          </a:p>
          <a:p>
            <a:pPr marL="285750" lvl="0" indent="-285750">
              <a:buFont typeface="Arial" panose="020B0604020202020204" pitchFamily="34" charset="0"/>
              <a:buChar char="•"/>
            </a:pPr>
            <a:r>
              <a:rPr lang="en-US" sz="1600" dirty="0"/>
              <a:t>Board vacancies which occur for any reason, including but not limited to expiration of the term of office, shall be filled by new criteria within 90 days. </a:t>
            </a:r>
          </a:p>
          <a:p>
            <a:pPr marL="285750" lvl="0" indent="-285750">
              <a:buFont typeface="Arial" panose="020B0604020202020204" pitchFamily="34" charset="0"/>
              <a:buChar char="•"/>
            </a:pPr>
            <a:r>
              <a:rPr lang="en-US" sz="1600" dirty="0"/>
              <a:t>No elected officer of the state or any subdivision thereof shall be eligible for appointment to the county board. Public Assistance recipients may not be appointed to the board since the appointment would create an illegal conflict of interest.</a:t>
            </a:r>
          </a:p>
          <a:p>
            <a:pPr marL="285750" lvl="0" indent="-285750">
              <a:buFont typeface="Arial" panose="020B0604020202020204" pitchFamily="34" charset="0"/>
              <a:buChar char="•"/>
            </a:pPr>
            <a:r>
              <a:rPr lang="en-US" sz="1600" dirty="0"/>
              <a:t>As a matter of policy, the Division does not support the appointment of anyone who has immediate family members on the staff of the local office.  The County Board Chair and/or the County Director shall make the Chairman of the County Commission aware of this policy.</a:t>
            </a:r>
          </a:p>
          <a:p>
            <a:pPr marL="285750" lvl="0" indent="-285750">
              <a:buFont typeface="Arial" panose="020B0604020202020204" pitchFamily="34" charset="0"/>
              <a:buChar char="•"/>
            </a:pPr>
            <a:r>
              <a:rPr lang="en-US" sz="1600" dirty="0"/>
              <a:t>Any board member in one of the situations defined above is automatically and immediately disqualified for continued membership on the board.  The County Director must advise the County Commission and request another appointment to fill the vacancy.</a:t>
            </a:r>
          </a:p>
          <a:p>
            <a:pPr marL="285750" lvl="0" indent="-285750">
              <a:buFont typeface="Arial" panose="020B0604020202020204" pitchFamily="34" charset="0"/>
              <a:buChar char="•"/>
            </a:pPr>
            <a:r>
              <a:rPr lang="en-US" sz="1600" dirty="0" smtClean="0"/>
              <a:t>All </a:t>
            </a:r>
            <a:r>
              <a:rPr lang="en-US" sz="1600" dirty="0"/>
              <a:t>appointments should be reflective of gender, race, ethnic, and age characteristics of the county population. </a:t>
            </a:r>
          </a:p>
        </p:txBody>
      </p:sp>
      <p:pic>
        <p:nvPicPr>
          <p:cNvPr id="10" name="Picture 19" descr="C:\Users\ASFIEL~1\AppData\Local\Temp\XPgrpwise\464048_10201028000972296_1001424990_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370000"/>
            <a:ext cx="609600" cy="5616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18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1888</Words>
  <Application>Microsoft Office PowerPoint</Application>
  <PresentationFormat>On-screen Show (4:3)</PresentationFormat>
  <Paragraphs>166</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Pettigrew-Jackson</dc:creator>
  <cp:lastModifiedBy>Windows User</cp:lastModifiedBy>
  <cp:revision>27</cp:revision>
  <dcterms:created xsi:type="dcterms:W3CDTF">2014-08-05T18:33:39Z</dcterms:created>
  <dcterms:modified xsi:type="dcterms:W3CDTF">2015-07-31T17:24:12Z</dcterms:modified>
</cp:coreProperties>
</file>